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Proxima Nova"/>
      <p:regular r:id="rId74"/>
      <p:bold r:id="rId75"/>
      <p:italic r:id="rId76"/>
      <p:boldItalic r:id="rId77"/>
    </p:embeddedFont>
    <p:embeddedFont>
      <p:font typeface="Roboto"/>
      <p:regular r:id="rId78"/>
      <p:bold r:id="rId79"/>
      <p:italic r:id="rId80"/>
      <p:boldItalic r:id="rId81"/>
    </p:embeddedFont>
    <p:embeddedFont>
      <p:font typeface="Open Sans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BB0125-767F-46E6-A288-3B830E0EAAF7}">
  <a:tblStyle styleId="{6BBB0125-767F-46E6-A288-3B830E0EAA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OpenSans-italic.fntdata"/><Relationship Id="rId83" Type="http://schemas.openxmlformats.org/officeDocument/2006/relationships/font" Target="fonts/OpenSans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OpenSans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-italic.fntdata"/><Relationship Id="rId82" Type="http://schemas.openxmlformats.org/officeDocument/2006/relationships/font" Target="fonts/OpenSans-regular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ProximaNova-bold.fntdata"/><Relationship Id="rId30" Type="http://schemas.openxmlformats.org/officeDocument/2006/relationships/slide" Target="slides/slide24.xml"/><Relationship Id="rId74" Type="http://schemas.openxmlformats.org/officeDocument/2006/relationships/font" Target="fonts/ProximaNova-regular.fntdata"/><Relationship Id="rId33" Type="http://schemas.openxmlformats.org/officeDocument/2006/relationships/slide" Target="slides/slide27.xml"/><Relationship Id="rId77" Type="http://schemas.openxmlformats.org/officeDocument/2006/relationships/font" Target="fonts/ProximaNova-boldItalic.fntdata"/><Relationship Id="rId32" Type="http://schemas.openxmlformats.org/officeDocument/2006/relationships/slide" Target="slides/slide26.xml"/><Relationship Id="rId76" Type="http://schemas.openxmlformats.org/officeDocument/2006/relationships/font" Target="fonts/ProximaNova-italic.fntdata"/><Relationship Id="rId35" Type="http://schemas.openxmlformats.org/officeDocument/2006/relationships/slide" Target="slides/slide29.xml"/><Relationship Id="rId79" Type="http://schemas.openxmlformats.org/officeDocument/2006/relationships/font" Target="fonts/Roboto-bold.fntdata"/><Relationship Id="rId34" Type="http://schemas.openxmlformats.org/officeDocument/2006/relationships/slide" Target="slides/slide28.xml"/><Relationship Id="rId78" Type="http://schemas.openxmlformats.org/officeDocument/2006/relationships/font" Target="fonts/Roboto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.nips.cc/paper/5656-hidden-technical-debt-in-machine-learning-systems.pd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.nips.cc/paper/5656-hidden-technical-debt-in-machine-learning-systems.pd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3a7f3e15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3a7f3e15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3a7f3e1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3a7f3e1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4f7eb6ea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4f7eb6ea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4f7eb6ea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4f7eb6ea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4f7eb6ea3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4f7eb6ea3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4f7eb6ea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4f7eb6ea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4f7eb6ea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4f7eb6ea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3a7f3e15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3a7f3e15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3a7f3e1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3a7f3e1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15abe6ed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15abe6ed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15abe6e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15abe6e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3a7f3e1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3a7f3e1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3a7f3e15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3a7f3e15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https://www.michael-gramlich.com/what-is-structured-semi-structured-and-unstructured-data/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3a7f3e15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3a7f3e15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a7f3e15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a7f3e15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3a7f3e15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3a7f3e15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3a7f3e15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3a7f3e15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3a7f3e15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3a7f3e15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4f7eb6ea3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4f7eb6ea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15abe6ed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15abe6ed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15abe6ed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15abe6ed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3a7f3e1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3a7f3e1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15abe6ed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15abe6ed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15abe6ed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215abe6ed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15abe6ed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15abe6ed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15abe6ed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15abe6ed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15abe6ed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15abe6ed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15abe6ed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15abe6ed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15abe6ed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15abe6ed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15abe6ed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15abe6ed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15abe6ed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15abe6ed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15abe6ed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15abe6ed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243c08e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243c08e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3a7f3e1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3a7f3e1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3a7f3e15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3a7f3e1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4f7eb6ea3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4f7eb6ea3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4f7eb6ea3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4f7eb6ea3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15abe6eda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15abe6eda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15abe6ed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15abe6ed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15abe6eda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15abe6ed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15abe6ed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15abe6ed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215abe6eda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215abe6eda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15abe6eda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15abe6eda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4f7eb6ea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4f7eb6ea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15abe6ed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15abe6ed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15abe6ed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15abe6ed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15abe6eda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15abe6eda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15abe6eda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15abe6eda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15abe6eda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15abe6eda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15abe6eda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215abe6eda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15abe6ed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15abe6ed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15abe6eda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15abe6eda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4f7eb6ea3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4f7eb6ea3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4f7eb6ea3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4f7eb6ea3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3a7f3e1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3a7f3e1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4f7eb6ea3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4f7eb6ea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También lo pueden encontrar como: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df.groupby(‘species’).sum()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4f7eb6ea3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24f7eb6ea3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https://pandas.pydata.org/pandas-docs/stable/user_guide/merging.html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4f7eb6ea3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4f7eb6ea3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4f7eb6ea3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4f7eb6ea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https://towardsdatascience.com/python-pandas-dataframe-join-merge-and-concatenate-84985c29ef78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4f7eb6ea3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4f7eb6ea3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15abe6ed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15abe6ed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15abe6ed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215abe6ed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15abe6eda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215abe6eda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15abe6e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15abe6e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https://papers.nips.cc/paper/5656-hidden-technical-debt-in-machine-learning-systems.pdf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666666"/>
                </a:solidFill>
              </a:rPr>
              <a:t>https://youtu.be/vdG7uKQ2eKk?t=107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4f7eb6ea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4f7eb6ea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https://papers.nips.cc/paper/5656-hidden-technical-debt-in-machine-learning-systems.pdf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666666"/>
                </a:solidFill>
              </a:rPr>
              <a:t>https://youtu.be/vdG7uKQ2eKk?t=107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15abe6ed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15abe6ed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subtitulo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7" name="Google Shape;57;p1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773700" y="1445625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idx="2" type="title"/>
          </p:nvPr>
        </p:nvSpPr>
        <p:spPr>
          <a:xfrm>
            <a:off x="773700" y="2876900"/>
            <a:ext cx="7596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holistics.io/blog/content/images/2018/08/dbdiagram.io---diagram-only.png" TargetMode="External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andas.pydata.org/pandas-docs/stable/generated/pandas.read_csv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andas.pydata.org/pandas-docs/stable/generated/pandas.read_json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airflow.apache.org/docs/apache-airflow/stable/tutorial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hyperlink" Target="https://www.astronomer.io/guides/intro-to-airflow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medium.com/skills-matter/why-you-cant-do-all-of-your-data-engineering-with-sql-294137b88479" TargetMode="External"/><Relationship Id="rId4" Type="http://schemas.openxmlformats.org/officeDocument/2006/relationships/hyperlink" Target="https://medium.com/@rchang/a-beginners-guide-to-data-engineering-part-i-4227c5c457d7" TargetMode="External"/><Relationship Id="rId5" Type="http://schemas.openxmlformats.org/officeDocument/2006/relationships/hyperlink" Target="https://insights.stackoverflow.com/survey/2020#technology-programming-scripting-and-markup-languages-professional-developers" TargetMode="External"/><Relationship Id="rId6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sqlite.org/footprint.html" TargetMode="External"/><Relationship Id="rId4" Type="http://schemas.openxmlformats.org/officeDocument/2006/relationships/hyperlink" Target="https://www.sqlite.org/whentouse.html" TargetMode="External"/><Relationship Id="rId5" Type="http://schemas.openxmlformats.org/officeDocument/2006/relationships/hyperlink" Target="https://www.sqlite.org/whentouse.html" TargetMode="External"/><Relationship Id="rId6" Type="http://schemas.openxmlformats.org/officeDocument/2006/relationships/hyperlink" Target="https://www.sqlite.org/mostdeployed.html" TargetMode="External"/><Relationship Id="rId7" Type="http://schemas.openxmlformats.org/officeDocument/2006/relationships/hyperlink" Target="https://www.sqlite.org/index.html" TargetMode="External"/><Relationship Id="rId8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towardsdatascience.com/pandas-vs-sql-compared-with-examples-3f14db65c06f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sqlitetutorial.net/tryit/" TargetMode="External"/><Relationship Id="rId4" Type="http://schemas.openxmlformats.org/officeDocument/2006/relationships/hyperlink" Target="https://pandas.pydata.org/docs/getting_started/comparison/comparison_with_sql.html" TargetMode="External"/><Relationship Id="rId5" Type="http://schemas.openxmlformats.org/officeDocument/2006/relationships/hyperlink" Target="https://pandas.pydata.org/docs/user_guide/io.html?highlight=read_sql#sql-queries" TargetMode="External"/><Relationship Id="rId6" Type="http://schemas.openxmlformats.org/officeDocument/2006/relationships/hyperlink" Target="https://www.sqlhabit.com/" TargetMode="External"/><Relationship Id="rId7" Type="http://schemas.openxmlformats.org/officeDocument/2006/relationships/hyperlink" Target="https://www.youtube.com/watch?v=IH1-0hwFZRQ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apers.nips.cc/paper/5656-hidden-technical-debt-in-machine-learning-systems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www.youtube.com/dataprofess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Exploración</a:t>
            </a:r>
            <a:r>
              <a:rPr lang="es-419"/>
              <a:t> y </a:t>
            </a:r>
            <a:r>
              <a:rPr lang="es-419"/>
              <a:t>Curación de Datos</a:t>
            </a:r>
            <a:r>
              <a:rPr lang="es-419"/>
              <a:t> 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Ariel Wolfmann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Abril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312550" y="120288"/>
            <a:ext cx="1965600" cy="811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296000" y="2371550"/>
            <a:ext cx="6023700" cy="124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296000" y="1002050"/>
            <a:ext cx="6023700" cy="124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2581425" y="1194700"/>
            <a:ext cx="35661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¿Qué variables están disponibles?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¿Qué distribución tienen?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¿Cómo se relacionan las distintas variables?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522400" y="1235650"/>
            <a:ext cx="154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Análisis y exploración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434950" y="2588600"/>
            <a:ext cx="17208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Definición de la tarea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434944" y="42588"/>
            <a:ext cx="17208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Situación problemática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4" name="Google Shape;154;p23"/>
          <p:cNvCxnSpPr>
            <a:stCxn id="152" idx="1"/>
            <a:endCxn id="151" idx="1"/>
          </p:cNvCxnSpPr>
          <p:nvPr/>
        </p:nvCxnSpPr>
        <p:spPr>
          <a:xfrm flipH="1" rot="10800000">
            <a:off x="434950" y="1588100"/>
            <a:ext cx="87600" cy="1406100"/>
          </a:xfrm>
          <a:prstGeom prst="bentConnector3">
            <a:avLst>
              <a:gd fmla="val -271832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5" name="Google Shape;155;p23"/>
          <p:cNvCxnSpPr>
            <a:stCxn id="152" idx="0"/>
            <a:endCxn id="151" idx="2"/>
          </p:cNvCxnSpPr>
          <p:nvPr/>
        </p:nvCxnSpPr>
        <p:spPr>
          <a:xfrm rot="-5400000">
            <a:off x="971500" y="2264150"/>
            <a:ext cx="648300" cy="6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56" name="Google Shape;156;p23"/>
          <p:cNvSpPr/>
          <p:nvPr/>
        </p:nvSpPr>
        <p:spPr>
          <a:xfrm>
            <a:off x="2581425" y="120288"/>
            <a:ext cx="1965600" cy="81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2703825" y="173538"/>
            <a:ext cx="1720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Recolección de datos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2581425" y="2349350"/>
            <a:ext cx="37383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¿Qué vamos a intentar predecir?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¿Qué variables son relevantes?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¿Cómo podemos transformarlas?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9" name="Google Shape;159;p23"/>
          <p:cNvCxnSpPr>
            <a:stCxn id="153" idx="3"/>
            <a:endCxn id="157" idx="1"/>
          </p:cNvCxnSpPr>
          <p:nvPr/>
        </p:nvCxnSpPr>
        <p:spPr>
          <a:xfrm>
            <a:off x="2155744" y="525888"/>
            <a:ext cx="548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0" name="Google Shape;160;p23"/>
          <p:cNvSpPr/>
          <p:nvPr/>
        </p:nvSpPr>
        <p:spPr>
          <a:xfrm>
            <a:off x="296000" y="3749200"/>
            <a:ext cx="6023700" cy="124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581425" y="3727000"/>
            <a:ext cx="32958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¿Qué modelos representan mejor el fenómeno?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¿Cómo vamos a entrenar?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¿Cómo vamos a medir el éxito?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434944" y="3868300"/>
            <a:ext cx="17208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Diseño de experimentos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6837400" y="3966238"/>
            <a:ext cx="1965600" cy="811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6959794" y="3888538"/>
            <a:ext cx="17208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Solución de datos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" name="Google Shape;165;p23"/>
          <p:cNvCxnSpPr>
            <a:stCxn id="162" idx="0"/>
            <a:endCxn id="152" idx="2"/>
          </p:cNvCxnSpPr>
          <p:nvPr/>
        </p:nvCxnSpPr>
        <p:spPr>
          <a:xfrm rot="-5400000">
            <a:off x="1061344" y="3633700"/>
            <a:ext cx="468600" cy="6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6" name="Google Shape;166;p23"/>
          <p:cNvCxnSpPr>
            <a:stCxn id="152" idx="1"/>
            <a:endCxn id="162" idx="1"/>
          </p:cNvCxnSpPr>
          <p:nvPr/>
        </p:nvCxnSpPr>
        <p:spPr>
          <a:xfrm>
            <a:off x="434950" y="2994200"/>
            <a:ext cx="600" cy="1357500"/>
          </a:xfrm>
          <a:prstGeom prst="bentConnector3">
            <a:avLst>
              <a:gd fmla="val -39688542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7" name="Google Shape;167;p23"/>
          <p:cNvCxnSpPr>
            <a:stCxn id="164" idx="1"/>
            <a:endCxn id="161" idx="3"/>
          </p:cNvCxnSpPr>
          <p:nvPr/>
        </p:nvCxnSpPr>
        <p:spPr>
          <a:xfrm flipH="1">
            <a:off x="5877094" y="4371838"/>
            <a:ext cx="1082700" cy="6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8" name="Google Shape;168;p23"/>
          <p:cNvCxnSpPr>
            <a:stCxn id="157" idx="2"/>
            <a:endCxn id="151" idx="0"/>
          </p:cNvCxnSpPr>
          <p:nvPr/>
        </p:nvCxnSpPr>
        <p:spPr>
          <a:xfrm rot="5400000">
            <a:off x="2251125" y="-77562"/>
            <a:ext cx="357300" cy="2268900"/>
          </a:xfrm>
          <a:prstGeom prst="bentConnector3">
            <a:avLst>
              <a:gd fmla="val 50016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9" name="Google Shape;169;p23"/>
          <p:cNvSpPr txBox="1"/>
          <p:nvPr/>
        </p:nvSpPr>
        <p:spPr>
          <a:xfrm>
            <a:off x="6514300" y="2397550"/>
            <a:ext cx="25242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Curación de datos: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Seleccionar y transformar los datos para prepararlos para la experimentación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0" name="Google Shape;170;p23"/>
          <p:cNvCxnSpPr>
            <a:stCxn id="171" idx="3"/>
            <a:endCxn id="169" idx="1"/>
          </p:cNvCxnSpPr>
          <p:nvPr/>
        </p:nvCxnSpPr>
        <p:spPr>
          <a:xfrm flipH="1" rot="10800000">
            <a:off x="5685225" y="2880825"/>
            <a:ext cx="829200" cy="234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1" name="Google Shape;171;p23"/>
          <p:cNvSpPr/>
          <p:nvPr/>
        </p:nvSpPr>
        <p:spPr>
          <a:xfrm>
            <a:off x="2489025" y="2829975"/>
            <a:ext cx="3196200" cy="569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Identificar el problema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Cómo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 resolverlo con datos?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Hablar con los especialistas y entender su relación con los datos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Entender qué se sabe y qué no se sabe sobre el problema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Si el problema todavía no fue abordado, ¿por qué?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¿Cuáles son los beneficios de trabajar en este problema y no en otro?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¿Quién se beneficia de que trabajemos en este problema y no en otro?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¿Existe realmente un problema?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Recolectar datos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¿Qué fuentes de datos conocen los especialistas?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¿Hay datos en Internet que puedan servir para resolver el problema?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Evaluar la calidad de los datos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¿Quién es el propietario de los datos? ¿Qué quiere a cambio?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Si los datos no existen, ¿cómo podemos conseguirlos?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¿Cuántos datos necesitamos? ¿Cuáles son los posibles sesgos de las fuentes de datos? Los datos, ¿son independientes entre sí? ¿cuál es el espacio muestral? </a:t>
            </a:r>
            <a:endParaRPr sz="24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Exploración</a:t>
            </a:r>
            <a:r>
              <a:rPr lang="es-419"/>
              <a:t> de datos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Open Sans"/>
              <a:buChar char="●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 decidir los procesos de curación, tenemos que entender nuestros datos </a:t>
            </a:r>
            <a:r>
              <a:rPr b="1"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conjunto</a:t>
            </a: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Incluye: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Open Sans"/>
              <a:buAutoNum type="alphaLcPeriod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 las herramientas de análisis que hemos visto.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Open Sans"/>
              <a:buAutoNum type="alphaLcPeriod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Técnicas más complejas para el análisis de datos que permiten relacionar múltiples variables.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Open Sans"/>
              <a:buAutoNum type="alphaLcPeriod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Técnicas de visualización de datos no estructurados</a:t>
            </a:r>
            <a:endParaRPr sz="24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Curac</a:t>
            </a:r>
            <a:r>
              <a:rPr lang="es-419" sz="26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ió</a:t>
            </a:r>
            <a:r>
              <a:rPr lang="es-419"/>
              <a:t>n</a:t>
            </a:r>
            <a:r>
              <a:rPr lang="es-419"/>
              <a:t> </a:t>
            </a:r>
            <a:r>
              <a:rPr lang="es-419"/>
              <a:t>de datos</a:t>
            </a:r>
            <a:endParaRPr/>
          </a:p>
        </p:txBody>
      </p:sp>
      <p:graphicFrame>
        <p:nvGraphicFramePr>
          <p:cNvPr id="195" name="Google Shape;195;p27"/>
          <p:cNvGraphicFramePr/>
          <p:nvPr/>
        </p:nvGraphicFramePr>
        <p:xfrm>
          <a:off x="177275" y="1152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{6BBB0125-767F-46E6-A288-3B830E0EAAF7}</a:tableStyleId>
              </a:tblPr>
              <a:tblGrid>
                <a:gridCol w="1486300"/>
                <a:gridCol w="2259550"/>
                <a:gridCol w="5121300"/>
              </a:tblGrid>
              <a:tr h="33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Datos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Decisiones de curación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Predecir los salarios de los programadores en Argentina en 2020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Encuesta voluntaria con columnas edad, género, años de experiencia y salario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edades menores que 18 y mayores que 99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salarios mayores que 1 millón de pesos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Estandarizar los años de experiencia de tal forma que la media sea 0.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Re-escalar las edades en un rango de 1 a 0, tal que 18 años o menos corresponda a 0 y 70 años o más corresponda a 1.</a:t>
                      </a:r>
                      <a:endParaRPr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la columna género.</a:t>
                      </a:r>
                      <a:endParaRPr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Predecir el precio de una propiedad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 de datos gubernamental con registros de transacciones inmobiliarias. Tiene precio, fecha y ubicación.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día y mes de la transacción.</a:t>
                      </a:r>
                      <a:endParaRPr i="1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i="1"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Escrapear </a:t>
                      </a: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sitios de compra/venta para extraer información adicional sobre cada propiedad.</a:t>
                      </a:r>
                      <a:endParaRPr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Imputar los valores faltantes utilizando estimaciones en base a ejemplos parecidos.</a:t>
                      </a:r>
                      <a:endParaRPr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Desarrollar modelo</a:t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0832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95"/>
              <a:buChar char="●"/>
            </a:pPr>
            <a:r>
              <a:rPr lang="es-419" sz="176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¿Tenemos una hipótesis? ¿O estamos explorando a ver qué encontramos?</a:t>
            </a:r>
            <a:endParaRPr sz="176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Char char="●"/>
            </a:pPr>
            <a:r>
              <a:rPr lang="es-419" sz="176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¿Qué variables importantes podríamos no estar teniendo en cuenta?</a:t>
            </a:r>
            <a:endParaRPr sz="176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Char char="●"/>
            </a:pPr>
            <a:r>
              <a:rPr lang="es-419" sz="176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¿Cuáles son nuestros propios sesgos a la hora de analizar los datos?</a:t>
            </a:r>
            <a:endParaRPr sz="176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Char char="●"/>
            </a:pPr>
            <a:r>
              <a:rPr lang="es-419" sz="176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Si el objetivo es elaborar un informe cuali- o cuantitativo, ¿están las conclusiones justificadas por nuestro análisis? ¿Estamos influenciados por las expectativas de quién va a leer el informe? ¿ocultamos resultados que contradicen las conclusiones?</a:t>
            </a:r>
            <a:endParaRPr sz="176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Char char="●"/>
            </a:pPr>
            <a:r>
              <a:rPr lang="es-419" sz="176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Si desarrollamos un modelo predictivo o de machine learning, ¿es el modelo trivial? ¿se basa el modelo únicamente en datos anteriores a lo que queremos predecir? ¿entendemos cómo funciona el modelo? ¿es ético?</a:t>
            </a:r>
            <a:endParaRPr sz="176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Solución de datos</a:t>
            </a:r>
            <a:r>
              <a:rPr lang="es-419"/>
              <a:t>: Visualizar y comunicar resultados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¿Entendemos a quién le estamos comunicando, cuáles son sus conocimientos e intereses y cómo difieren de los nuestros?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Implementar un mínimo sentido de la estética y la economía para presentar los resultados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¿Somos aburridos y cómo podemos dejar de serlo?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Estamos intentando convencer al otro de algo y por qué? ¿Estamos siendo honestos? ¿Estamos diciendo lo que el otro quiere escuchar?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¿Estamos distribuyendo correctamente el crédito por las contribuciones?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¿Entendemos el alcance de nuestro reporte? 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¿Entendimos cómo respondió nuestra audiencia a lo que les dijimos?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100"/>
              </a:spcBef>
              <a:spcAft>
                <a:spcPts val="5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Visualización de datos: Dashboards</a:t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75" y="973675"/>
            <a:ext cx="7959176" cy="33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676050" y="4641700"/>
            <a:ext cx="58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Superset</a:t>
            </a:r>
            <a:r>
              <a:rPr lang="es-419"/>
              <a:t>: Open Source https://superset.apache.org/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Perfil Analista de Datos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311700" y="1151550"/>
            <a:ext cx="84369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Bases de datos consultas SQL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Python, Pandas para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análisis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exploratorio,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estadística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descriptiva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Dashboards y reportes: PowerBI, Tableau, Microstrategy, Superset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Eventos Analytics: Google Analytics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Inglés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Git (hacer pull request)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CURIOSIDAD!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Tipos</a:t>
            </a:r>
            <a:r>
              <a:rPr lang="es-419"/>
              <a:t> de Datos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Sobre mi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Chief Data Officer en Addi (fintech)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Ecosistema de startups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Cs de la </a:t>
            </a:r>
            <a:r>
              <a:rPr lang="es-419"/>
              <a:t>Computación</a:t>
            </a:r>
            <a:r>
              <a:rPr lang="es-419"/>
              <a:t>, Famaf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co-organizador PyData </a:t>
            </a:r>
            <a:r>
              <a:rPr lang="es-419"/>
              <a:t>Córdoba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400" y="352625"/>
            <a:ext cx="3839400" cy="21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74" y="3293150"/>
            <a:ext cx="3623450" cy="15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Fuentes de datos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Transaccionales: Compras, ventas, cotización de acciones en la bolsa, etc.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Conversacionales: chats, mails, grabaciones 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telefónicas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Fotos y videos: subir a las redes sociales, etc.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Sensores: posicion del gps, 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acelerómetro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, etc.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IoT: smart tv, smart watch, alexa, etc.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registro de actividades: escuchar musica, leer un libro, buscar en google, comprar un artículo en un ecommerce (metadatos).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 de los datos</a:t>
            </a:r>
            <a:endParaRPr/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311700" y="1225225"/>
            <a:ext cx="85206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Llamamos “datos” a un conjuntos de registros.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Cada registro tiene asociado un conjunto de características, y las características pueden relacionarse de manera compleja.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Distintas estructuras suelen almacenarse con formatos de archivo particulares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s-419"/>
              <a:t>La estructura de los datos no es lo mismo que el tipo de base de datos o archivos en los que se almacena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1652800"/>
            <a:ext cx="2808000" cy="30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Todos los registro tienen las mismas características con el mismo tipo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Las características de algunos registros pueden ser registros en otra tabla</a:t>
            </a:r>
            <a:endParaRPr sz="1600"/>
          </a:p>
        </p:txBody>
      </p:sp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Datos estructurados</a:t>
            </a:r>
            <a:endParaRPr/>
          </a:p>
        </p:txBody>
      </p:sp>
      <p:cxnSp>
        <p:nvCxnSpPr>
          <p:cNvPr id="244" name="Google Shape;244;p35"/>
          <p:cNvCxnSpPr/>
          <p:nvPr/>
        </p:nvCxnSpPr>
        <p:spPr>
          <a:xfrm>
            <a:off x="3412375" y="11971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3820375" y="3564825"/>
            <a:ext cx="4939500" cy="16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Archivos en formato CSV, parquet, etc.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Bases de datos relacionales como MySQL, Postgres</a:t>
            </a:r>
            <a:endParaRPr sz="1600"/>
          </a:p>
        </p:txBody>
      </p:sp>
      <p:sp>
        <p:nvSpPr>
          <p:cNvPr id="246" name="Google Shape;246;p35"/>
          <p:cNvSpPr txBox="1"/>
          <p:nvPr/>
        </p:nvSpPr>
        <p:spPr>
          <a:xfrm>
            <a:off x="2068100" y="4828325"/>
            <a:ext cx="702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https://www.holistics.io/blog/top-5-free-database-diagram-design-tools/</a:t>
            </a:r>
            <a:endParaRPr sz="1000">
              <a:solidFill>
                <a:schemeClr val="accent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247" name="Google Shape;247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910" l="15283" r="13496" t="0"/>
          <a:stretch/>
        </p:blipFill>
        <p:spPr>
          <a:xfrm>
            <a:off x="3949400" y="237275"/>
            <a:ext cx="4939500" cy="34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Cada registro tiene un conjunto distinto de características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Los registros pueden estar anidados</a:t>
            </a:r>
            <a:endParaRPr sz="1600"/>
          </a:p>
        </p:txBody>
      </p:sp>
      <p:sp>
        <p:nvSpPr>
          <p:cNvPr id="253" name="Google Shape;253;p36"/>
          <p:cNvSpPr txBox="1"/>
          <p:nvPr>
            <p:ph type="title"/>
          </p:nvPr>
        </p:nvSpPr>
        <p:spPr>
          <a:xfrm>
            <a:off x="0" y="334300"/>
            <a:ext cx="3709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Datos semi-estructurados</a:t>
            </a:r>
            <a:endParaRPr/>
          </a:p>
        </p:txBody>
      </p:sp>
      <p:cxnSp>
        <p:nvCxnSpPr>
          <p:cNvPr id="254" name="Google Shape;254;p36"/>
          <p:cNvCxnSpPr/>
          <p:nvPr/>
        </p:nvCxnSpPr>
        <p:spPr>
          <a:xfrm flipH="1">
            <a:off x="3412525" y="1454550"/>
            <a:ext cx="4800" cy="3288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820375" y="3793425"/>
            <a:ext cx="5188800" cy="16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Archivos en formato JSON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Bases de datos no relacionales como MongoDB</a:t>
            </a:r>
            <a:endParaRPr sz="1600"/>
          </a:p>
        </p:txBody>
      </p:sp>
      <p:sp>
        <p:nvSpPr>
          <p:cNvPr id="256" name="Google Shape;256;p36"/>
          <p:cNvSpPr txBox="1"/>
          <p:nvPr/>
        </p:nvSpPr>
        <p:spPr>
          <a:xfrm>
            <a:off x="3637125" y="392125"/>
            <a:ext cx="5372100" cy="35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"orders"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[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{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"client_id"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1458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"items"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[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{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"description"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"Empanadas"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"amount"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12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{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"description"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"Salsa picante"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"amount"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],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"total"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950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"payment_method"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"cash"</a:t>
            </a:r>
            <a:endParaRPr b="1" sz="1050">
              <a:solidFill>
                <a:srgbClr val="CFCFC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},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{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"client_id"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985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"items"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[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{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"description"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"Lomito Completo"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"amount"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2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"observations"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"Uno sin huevo"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],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"total"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1400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"payment_method"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"debit"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"debit_card"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"Maestro"</a:t>
            </a:r>
            <a:endParaRPr b="1" sz="1050">
              <a:solidFill>
                <a:srgbClr val="CFCFC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}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]}</a:t>
            </a:r>
            <a:endParaRPr b="1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37"/>
          <p:cNvCxnSpPr/>
          <p:nvPr/>
        </p:nvCxnSpPr>
        <p:spPr>
          <a:xfrm flipH="1">
            <a:off x="3412225" y="1410750"/>
            <a:ext cx="5100" cy="3332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820375" y="4120575"/>
            <a:ext cx="4939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Triplas RDF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Graph-oriented databases</a:t>
            </a:r>
            <a:endParaRPr sz="1600"/>
          </a:p>
        </p:txBody>
      </p:sp>
      <p:sp>
        <p:nvSpPr>
          <p:cNvPr id="263" name="Google Shape;263;p37"/>
          <p:cNvSpPr txBox="1"/>
          <p:nvPr/>
        </p:nvSpPr>
        <p:spPr>
          <a:xfrm>
            <a:off x="2819700" y="4820150"/>
            <a:ext cx="631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https://www.komunicando.es/wp-content/uploads/2017/12/knowledge-graph.jpg</a:t>
            </a: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600" y="588125"/>
            <a:ext cx="5429050" cy="305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569775"/>
            <a:ext cx="28080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Los registros pueden tener relaciones complejas</a:t>
            </a:r>
            <a:endParaRPr sz="1600"/>
          </a:p>
          <a:p>
            <a:pPr indent="-292100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-419" sz="1600"/>
              <a:t>Jerarquías</a:t>
            </a:r>
            <a:endParaRPr sz="1600"/>
          </a:p>
          <a:p>
            <a:pPr indent="-292100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-419" sz="1600"/>
              <a:t>Estructura de grafo (Twitter)</a:t>
            </a:r>
            <a:endParaRPr sz="1600"/>
          </a:p>
        </p:txBody>
      </p:sp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316800"/>
            <a:ext cx="3709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Datos semi-estructurados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316800"/>
            <a:ext cx="3138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Datos no estructurados</a:t>
            </a:r>
            <a:endParaRPr/>
          </a:p>
        </p:txBody>
      </p:sp>
      <p:cxnSp>
        <p:nvCxnSpPr>
          <p:cNvPr id="272" name="Google Shape;272;p38"/>
          <p:cNvCxnSpPr/>
          <p:nvPr/>
        </p:nvCxnSpPr>
        <p:spPr>
          <a:xfrm>
            <a:off x="3412375" y="11971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569775"/>
            <a:ext cx="28080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Colecciones de distintos tipos: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-419" sz="1600"/>
              <a:t>Documentos de texto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-419" sz="1600"/>
              <a:t>Imágenes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-419" sz="1600"/>
              <a:t>Audio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Pueden o no tener metadatos asociados</a:t>
            </a:r>
            <a:endParaRPr sz="1600"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000" y="945575"/>
            <a:ext cx="5534005" cy="376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Calidad de datos</a:t>
            </a:r>
            <a:endParaRPr/>
          </a:p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Completitud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  —  Tenemos toda la información necesaria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Validez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  —  Es el tipo de datos correcto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Precisión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  —  Los datos reflejan precisamente los objetos que representan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Integridad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  —  Las relaciones entre las entidades representadas son consistentes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Consistencia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  —  Hay duplicados o inconsistencias dentro del sistema?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Temporalidad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 —  Los datos 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están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 disponibles en el momento en el que se los requiere?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Ingesta de Datos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Formatos de Datos</a:t>
            </a:r>
            <a:endParaRPr/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Tabulares: como una planilla, con filas y columnas.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Formatos de Archivos: CSV, TSV, XLS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Estructura de Datos: Dataframe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Jerárquicos: con valores anidados dentro de otros valores.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Formatos de Archivos: JSON, XML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Estructura de Datos: Lista de Objetos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Crudos: sin estructura específica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Formato de Archivos: TXT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Estructura de Datos: String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Formatos: Tabulares vs Jerárquicos vs Crudos</a:t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7597"/>
            <a:ext cx="8520600" cy="286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Programar vs Googlear 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Aprender a Googlear con la </a:t>
            </a:r>
            <a:r>
              <a:rPr lang="es-419"/>
              <a:t>abstracción</a:t>
            </a:r>
            <a:r>
              <a:rPr lang="es-419"/>
              <a:t> suficiente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Stack Overflow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Entender mensajes de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Leer documentacion, ej: https://pandas.pydata.org/docs/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2900861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286" y="2571750"/>
            <a:ext cx="2409263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892" y="2554100"/>
            <a:ext cx="3225782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CSV - Comma Separated Values</a:t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500175" y="2723300"/>
            <a:ext cx="7951200" cy="1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latitud,longitud,Nombre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-54.832543,-68.3712885,SAN SEBASTIAN  ( USHUAIA 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-54.8249379,-68.3258626,AERO PUBLICO DE USHUAIA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-54.8096728,-68.3114748,PUERTO USHUAIA (PREFECTURA)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-54.8019121,-68.3029511,PUERTO USHUAIA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-51.6896359,-72.2993574,PASO LAURITA CASAS VIEJAS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-51.5866042,-72.3649779,PASO DOROTEA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-51.2544488,-72.2652242,PASO RIO DON GUILLERMO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-53.3229179,-68.6063227,PASO SAN SEBASTIAN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-53.78438,-67.7173342,TERMINAL RIO GRANDE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11700" y="1152475"/>
            <a:ext cx="85206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Archivos de texto delimitado que usa coma para separar valores.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Cada línea es un registro con uno o más campos.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 está formalmente especificado!</a:t>
            </a:r>
            <a:endParaRPr/>
          </a:p>
        </p:txBody>
      </p:sp>
      <p:sp>
        <p:nvSpPr>
          <p:cNvPr id="305" name="Google Shape;305;p43"/>
          <p:cNvSpPr txBox="1"/>
          <p:nvPr/>
        </p:nvSpPr>
        <p:spPr>
          <a:xfrm>
            <a:off x="6700900" y="4815575"/>
            <a:ext cx="2467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https://tools.ietf.org/html/rfc4180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Lectura de CSV</a:t>
            </a:r>
            <a:endParaRPr/>
          </a:p>
        </p:txBody>
      </p:sp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https://pandas.pydata.org/pandas-docs/stable/generated/pandas.read_csv.html</a:t>
            </a:r>
            <a:r>
              <a:rPr lang="es-419"/>
              <a:t> </a:t>
            </a:r>
            <a:endParaRPr/>
          </a:p>
          <a:p>
            <a:pPr indent="0" lvl="0" marL="101600" marR="101600" rtl="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s-419" sz="2000">
                <a:solidFill>
                  <a:srgbClr val="C65D09"/>
                </a:solidFill>
                <a:highlight>
                  <a:srgbClr val="FAFAFA"/>
                </a:highlight>
              </a:rPr>
              <a:t>In [1]: </a:t>
            </a:r>
            <a: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  <a:t>data </a:t>
            </a:r>
            <a:r>
              <a:rPr lang="es-419" sz="2000">
                <a:solidFill>
                  <a:srgbClr val="666666"/>
                </a:solidFill>
                <a:highlight>
                  <a:srgbClr val="FAFAFA"/>
                </a:highlight>
              </a:rPr>
              <a:t>=</a:t>
            </a:r>
            <a: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  <a:t> </a:t>
            </a:r>
            <a:r>
              <a:rPr lang="es-419" sz="2000">
                <a:solidFill>
                  <a:srgbClr val="4070A0"/>
                </a:solidFill>
                <a:highlight>
                  <a:srgbClr val="FAFAFA"/>
                </a:highlight>
              </a:rPr>
              <a:t>'col1,col2,col3</a:t>
            </a:r>
            <a:r>
              <a:rPr b="1" lang="es-419" sz="2000">
                <a:solidFill>
                  <a:srgbClr val="4070A0"/>
                </a:solidFill>
                <a:highlight>
                  <a:srgbClr val="FAFAFA"/>
                </a:highlight>
              </a:rPr>
              <a:t>\n</a:t>
            </a:r>
            <a:r>
              <a:rPr lang="es-419" sz="2000">
                <a:solidFill>
                  <a:srgbClr val="4070A0"/>
                </a:solidFill>
                <a:highlight>
                  <a:srgbClr val="FAFAFA"/>
                </a:highlight>
              </a:rPr>
              <a:t>a,b,1</a:t>
            </a:r>
            <a:r>
              <a:rPr b="1" lang="es-419" sz="2000">
                <a:solidFill>
                  <a:srgbClr val="4070A0"/>
                </a:solidFill>
                <a:highlight>
                  <a:srgbClr val="FAFAFA"/>
                </a:highlight>
              </a:rPr>
              <a:t>\n</a:t>
            </a:r>
            <a:r>
              <a:rPr lang="es-419" sz="2000">
                <a:solidFill>
                  <a:srgbClr val="4070A0"/>
                </a:solidFill>
                <a:highlight>
                  <a:srgbClr val="FAFAFA"/>
                </a:highlight>
              </a:rPr>
              <a:t>a,b,2</a:t>
            </a:r>
            <a:r>
              <a:rPr b="1" lang="es-419" sz="2000">
                <a:solidFill>
                  <a:srgbClr val="4070A0"/>
                </a:solidFill>
                <a:highlight>
                  <a:srgbClr val="FAFAFA"/>
                </a:highlight>
              </a:rPr>
              <a:t>\n</a:t>
            </a:r>
            <a:r>
              <a:rPr lang="es-419" sz="2000">
                <a:solidFill>
                  <a:srgbClr val="4070A0"/>
                </a:solidFill>
                <a:highlight>
                  <a:srgbClr val="FAFAFA"/>
                </a:highlight>
              </a:rPr>
              <a:t>c,d,3'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b="1" lang="es-419" sz="2000">
                <a:solidFill>
                  <a:srgbClr val="C65D09"/>
                </a:solidFill>
                <a:highlight>
                  <a:srgbClr val="FAFAFA"/>
                </a:highlight>
              </a:rPr>
              <a:t>In [2]: </a:t>
            </a:r>
            <a: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  <a:t>pd</a:t>
            </a:r>
            <a:r>
              <a:rPr lang="es-419" sz="2000">
                <a:solidFill>
                  <a:srgbClr val="666666"/>
                </a:solidFill>
                <a:highlight>
                  <a:srgbClr val="FAFAFA"/>
                </a:highlight>
              </a:rPr>
              <a:t>.</a:t>
            </a:r>
            <a: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  <a:t>read_csv(StringIO(data))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b="1" lang="es-419" sz="2000">
                <a:solidFill>
                  <a:srgbClr val="000080"/>
                </a:solidFill>
                <a:highlight>
                  <a:srgbClr val="FAFAFA"/>
                </a:highlight>
              </a:rPr>
              <a:t>Out[2]: 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lang="es-419" sz="2000">
                <a:solidFill>
                  <a:srgbClr val="333333"/>
                </a:solidFill>
                <a:highlight>
                  <a:srgbClr val="FAFAFA"/>
                </a:highlight>
              </a:rPr>
              <a:t>col1 col2  col3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lang="es-419" sz="2000">
                <a:solidFill>
                  <a:srgbClr val="333333"/>
                </a:solidFill>
                <a:highlight>
                  <a:srgbClr val="FAFAFA"/>
                </a:highlight>
              </a:rPr>
              <a:t>0    a    b     1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lang="es-419" sz="2000">
                <a:solidFill>
                  <a:srgbClr val="333333"/>
                </a:solidFill>
                <a:highlight>
                  <a:srgbClr val="FAFAFA"/>
                </a:highlight>
              </a:rPr>
              <a:t>1    a    b     2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lang="es-419" sz="2000">
                <a:solidFill>
                  <a:srgbClr val="333333"/>
                </a:solidFill>
                <a:highlight>
                  <a:srgbClr val="FAFAFA"/>
                </a:highlight>
              </a:rPr>
              <a:t>2    c    d     3</a:t>
            </a:r>
            <a:endParaRPr sz="2000">
              <a:solidFill>
                <a:srgbClr val="333333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3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Lectura de JSON</a:t>
            </a:r>
            <a:endParaRPr/>
          </a:p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https://pandas.pydata.org/pandas-docs/stable/generated/pandas.read_json.html</a:t>
            </a:r>
            <a:r>
              <a:rPr lang="es-419"/>
              <a:t> </a:t>
            </a:r>
            <a:endParaRPr/>
          </a:p>
          <a:p>
            <a:pPr indent="0" lvl="0" marL="101600" marR="10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s-419" sz="1200">
                <a:solidFill>
                  <a:srgbClr val="C65D09"/>
                </a:solidFill>
                <a:highlight>
                  <a:srgbClr val="FAFAFA"/>
                </a:highlight>
              </a:rPr>
              <a:t>In: </a:t>
            </a:r>
            <a:r>
              <a:rPr lang="es-419" sz="1200">
                <a:solidFill>
                  <a:srgbClr val="222222"/>
                </a:solidFill>
              </a:rPr>
              <a:t>data = [{</a:t>
            </a:r>
            <a:r>
              <a:rPr lang="es-419" sz="1200">
                <a:solidFill>
                  <a:srgbClr val="4070A0"/>
                </a:solidFill>
              </a:rPr>
              <a:t>'state'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'Florida'</a:t>
            </a:r>
            <a:r>
              <a:rPr lang="es-419" sz="1200">
                <a:solidFill>
                  <a:srgbClr val="222222"/>
                </a:solidFill>
              </a:rPr>
              <a:t>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'shortname'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'FL'</a:t>
            </a:r>
            <a:r>
              <a:rPr lang="es-419" sz="1200">
                <a:solidFill>
                  <a:srgbClr val="222222"/>
                </a:solidFill>
              </a:rPr>
              <a:t>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'info'</a:t>
            </a:r>
            <a:r>
              <a:rPr lang="es-419" sz="1200">
                <a:solidFill>
                  <a:srgbClr val="222222"/>
                </a:solidFill>
              </a:rPr>
              <a:t>: {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     </a:t>
            </a:r>
            <a:r>
              <a:rPr lang="es-419" sz="1200">
                <a:solidFill>
                  <a:srgbClr val="4070A0"/>
                </a:solidFill>
              </a:rPr>
              <a:t>'governor'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'Rick Scott'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'counties'</a:t>
            </a:r>
            <a:r>
              <a:rPr lang="es-419" sz="1200">
                <a:solidFill>
                  <a:srgbClr val="222222"/>
                </a:solidFill>
              </a:rPr>
              <a:t>: [{</a:t>
            </a:r>
            <a:r>
              <a:rPr lang="es-419" sz="1200">
                <a:solidFill>
                  <a:srgbClr val="4070A0"/>
                </a:solidFill>
              </a:rPr>
              <a:t>'name'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'Dade'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'population'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208050"/>
                </a:solidFill>
              </a:rPr>
              <a:t>12345</a:t>
            </a:r>
            <a:r>
              <a:rPr lang="es-419" sz="1200">
                <a:solidFill>
                  <a:srgbClr val="222222"/>
                </a:solidFill>
              </a:rPr>
              <a:t>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            {</a:t>
            </a:r>
            <a:r>
              <a:rPr lang="es-419" sz="1200">
                <a:solidFill>
                  <a:srgbClr val="4070A0"/>
                </a:solidFill>
              </a:rPr>
              <a:t>'name'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'Broward'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'population'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208050"/>
                </a:solidFill>
              </a:rPr>
              <a:t>40000</a:t>
            </a:r>
            <a:r>
              <a:rPr lang="es-419" sz="1200">
                <a:solidFill>
                  <a:srgbClr val="222222"/>
                </a:solidFill>
              </a:rPr>
              <a:t>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            {</a:t>
            </a:r>
            <a:r>
              <a:rPr lang="es-419" sz="1200">
                <a:solidFill>
                  <a:srgbClr val="4070A0"/>
                </a:solidFill>
              </a:rPr>
              <a:t>'name'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'Palm Beach'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'population'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208050"/>
                </a:solidFill>
              </a:rPr>
              <a:t>60000</a:t>
            </a:r>
            <a:r>
              <a:rPr lang="es-419" sz="1200">
                <a:solidFill>
                  <a:srgbClr val="222222"/>
                </a:solidFill>
              </a:rPr>
              <a:t>}]},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{</a:t>
            </a:r>
            <a:r>
              <a:rPr lang="es-419" sz="1200">
                <a:solidFill>
                  <a:srgbClr val="4070A0"/>
                </a:solidFill>
              </a:rPr>
              <a:t>'state'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'Ohio'</a:t>
            </a:r>
            <a:r>
              <a:rPr lang="es-419" sz="1200">
                <a:solidFill>
                  <a:srgbClr val="222222"/>
                </a:solidFill>
              </a:rPr>
              <a:t>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'shortname'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'OH'</a:t>
            </a:r>
            <a:r>
              <a:rPr lang="es-419" sz="1200">
                <a:solidFill>
                  <a:srgbClr val="222222"/>
                </a:solidFill>
              </a:rPr>
              <a:t>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'info'</a:t>
            </a:r>
            <a:r>
              <a:rPr lang="es-419" sz="1200">
                <a:solidFill>
                  <a:srgbClr val="222222"/>
                </a:solidFill>
              </a:rPr>
              <a:t>: {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     </a:t>
            </a:r>
            <a:r>
              <a:rPr lang="es-419" sz="1200">
                <a:solidFill>
                  <a:srgbClr val="4070A0"/>
                </a:solidFill>
              </a:rPr>
              <a:t>'governor'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'John Kasich'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'counties'</a:t>
            </a:r>
            <a:r>
              <a:rPr lang="es-419" sz="1200">
                <a:solidFill>
                  <a:srgbClr val="222222"/>
                </a:solidFill>
              </a:rPr>
              <a:t>: [{</a:t>
            </a:r>
            <a:r>
              <a:rPr lang="es-419" sz="1200">
                <a:solidFill>
                  <a:srgbClr val="4070A0"/>
                </a:solidFill>
              </a:rPr>
              <a:t>'name'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'Summit'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'population'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208050"/>
                </a:solidFill>
              </a:rPr>
              <a:t>1234</a:t>
            </a:r>
            <a:r>
              <a:rPr lang="es-419" sz="1200">
                <a:solidFill>
                  <a:srgbClr val="222222"/>
                </a:solidFill>
              </a:rPr>
              <a:t>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             {</a:t>
            </a:r>
            <a:r>
              <a:rPr lang="es-419" sz="1200">
                <a:solidFill>
                  <a:srgbClr val="4070A0"/>
                </a:solidFill>
              </a:rPr>
              <a:t>'name'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'Cuyahoga'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'population'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208050"/>
                </a:solidFill>
              </a:rPr>
              <a:t>1337</a:t>
            </a:r>
            <a:r>
              <a:rPr lang="es-419" sz="1200">
                <a:solidFill>
                  <a:srgbClr val="222222"/>
                </a:solidFill>
              </a:rPr>
              <a:t>}]}]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3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 txBox="1"/>
          <p:nvPr/>
        </p:nvSpPr>
        <p:spPr>
          <a:xfrm>
            <a:off x="4619075" y="1680875"/>
            <a:ext cx="4269300" cy="29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C65D09"/>
                </a:solidFill>
                <a:highlight>
                  <a:srgbClr val="FAFAFA"/>
                </a:highlight>
              </a:rPr>
              <a:t>In: </a:t>
            </a:r>
            <a:r>
              <a:rPr b="1" lang="es-419" sz="1200">
                <a:solidFill>
                  <a:srgbClr val="007020"/>
                </a:solidFill>
              </a:rPr>
              <a:t>from</a:t>
            </a:r>
            <a:r>
              <a:rPr lang="es-419" sz="1200">
                <a:solidFill>
                  <a:srgbClr val="222222"/>
                </a:solidFill>
              </a:rPr>
              <a:t> </a:t>
            </a:r>
            <a:r>
              <a:rPr b="1" lang="es-419" sz="1200">
                <a:solidFill>
                  <a:srgbClr val="0E84B5"/>
                </a:solidFill>
              </a:rPr>
              <a:t>pandas.io.json</a:t>
            </a:r>
            <a:r>
              <a:rPr lang="es-419" sz="1200">
                <a:solidFill>
                  <a:srgbClr val="222222"/>
                </a:solidFill>
              </a:rPr>
              <a:t> </a:t>
            </a:r>
            <a:r>
              <a:rPr b="1" lang="es-419" sz="1200">
                <a:solidFill>
                  <a:srgbClr val="007020"/>
                </a:solidFill>
              </a:rPr>
              <a:t>import</a:t>
            </a:r>
            <a:r>
              <a:rPr lang="es-419" sz="1200">
                <a:solidFill>
                  <a:srgbClr val="222222"/>
                </a:solidFill>
              </a:rPr>
              <a:t> json_normalize</a:t>
            </a:r>
            <a:endParaRPr sz="1200">
              <a:solidFill>
                <a:srgbClr val="222222"/>
              </a:solidFill>
            </a:endParaRPr>
          </a:p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  <a:highlight>
                  <a:srgbClr val="FAFAFA"/>
                </a:highlight>
              </a:rPr>
              <a:t>In: </a:t>
            </a:r>
            <a:r>
              <a:rPr lang="es-419" sz="1200">
                <a:solidFill>
                  <a:srgbClr val="222222"/>
                </a:solidFill>
              </a:rPr>
              <a:t>json_normalize(data, </a:t>
            </a:r>
            <a:r>
              <a:rPr lang="es-419" sz="1200">
                <a:solidFill>
                  <a:srgbClr val="4070A0"/>
                </a:solidFill>
              </a:rPr>
              <a:t>'counties'</a:t>
            </a:r>
            <a:r>
              <a:rPr lang="es-419" sz="1200">
                <a:solidFill>
                  <a:srgbClr val="222222"/>
                </a:solidFill>
              </a:rPr>
              <a:t>, [</a:t>
            </a:r>
            <a:r>
              <a:rPr lang="es-419" sz="1200">
                <a:solidFill>
                  <a:srgbClr val="4070A0"/>
                </a:solidFill>
              </a:rPr>
              <a:t>'state'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'shortname'</a:t>
            </a:r>
            <a:r>
              <a:rPr lang="es-419" sz="1200">
                <a:solidFill>
                  <a:srgbClr val="222222"/>
                </a:solidFill>
              </a:rPr>
              <a:t>, [</a:t>
            </a:r>
            <a:r>
              <a:rPr lang="es-419" sz="1200">
                <a:solidFill>
                  <a:srgbClr val="4070A0"/>
                </a:solidFill>
              </a:rPr>
              <a:t>'info'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'governor'</a:t>
            </a:r>
            <a:r>
              <a:rPr lang="es-419" sz="1200">
                <a:solidFill>
                  <a:srgbClr val="222222"/>
                </a:solidFill>
              </a:rPr>
              <a:t>]])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000080"/>
                </a:solidFill>
              </a:rPr>
              <a:t>Out: 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         name  population    state shortname info.governor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0        Dade       12345  Florida        FL    Rick Scott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1     Broward       40000  Florida        FL    Rick Scott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2  Palm Beach       60000  Florida        FL    Rick Scott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3      Summit        1234     Ohio        OH   John Kasich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4    Cuyahoga        1337     Ohio        OH   John Kasich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Bases de Datos</a:t>
            </a:r>
            <a:endParaRPr/>
          </a:p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base de datos es un conjunto de datos pertenecientes a un mismo contexto y almacenados sistemáticamente para su posterior uso.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Clasificadas según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Variabilidad de los datos: estáticas o dinámicas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Contenidos: bibliográficas, texto completo, directorios,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Modelo de administración: [no] transaccionales, [no] relacionales, distribuidas, etc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Basada en tuplas (listas ordenadas de elementos).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 compone de varias tablas (relaciones)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Cada tabla es un conjunto de campos (columnas) y registros (filas)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 establecen relaciones entre tablas usando claves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Permiten combinar columnas de una o más tablas (JOIN)</a:t>
            </a:r>
            <a:endParaRPr/>
          </a:p>
        </p:txBody>
      </p:sp>
      <p:sp>
        <p:nvSpPr>
          <p:cNvPr id="330" name="Google Shape;33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Bases de Datos Relacionales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Relacional: Ejemplo</a:t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27" y="1170125"/>
            <a:ext cx="60669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ACID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ACID - </a:t>
            </a:r>
            <a:r>
              <a:rPr b="1" lang="es-419"/>
              <a:t>A</a:t>
            </a:r>
            <a:r>
              <a:rPr lang="es-419"/>
              <a:t>tomicity, </a:t>
            </a:r>
            <a:r>
              <a:rPr b="1" lang="es-419"/>
              <a:t>C</a:t>
            </a:r>
            <a:r>
              <a:rPr lang="es-419"/>
              <a:t>onsistency, </a:t>
            </a:r>
            <a:r>
              <a:rPr b="1" lang="es-419"/>
              <a:t>I</a:t>
            </a:r>
            <a:r>
              <a:rPr lang="es-419"/>
              <a:t>solation, </a:t>
            </a:r>
            <a:r>
              <a:rPr b="1" lang="es-419"/>
              <a:t>D</a:t>
            </a:r>
            <a:r>
              <a:rPr lang="es-419"/>
              <a:t>urability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Atomicidad</a:t>
            </a:r>
            <a:r>
              <a:rPr lang="es-419"/>
              <a:t>: Serie de operaciones indivisible e irreductible que ocurren todas juntas o ninguna.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Consistencia</a:t>
            </a:r>
            <a:r>
              <a:rPr lang="es-419"/>
              <a:t>: Cualquier transacción que comienza en el futuro verá los efectos de las transacciones que ocurrieron en el pasado.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Aislamiento</a:t>
            </a:r>
            <a:r>
              <a:rPr lang="es-419"/>
              <a:t>:  Visibilidad de la integridad de una transacción para otros usuarios y sistemas (manejo de concurrencia).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/>
              <a:t>Durabilidad</a:t>
            </a:r>
            <a:r>
              <a:rPr lang="es-419"/>
              <a:t>: transacciones completadas sobrevivirán de manera permanente.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Bases de Datos No Relacionales</a:t>
            </a:r>
            <a:endParaRPr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 permiten JOIN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 intentan garantizar ACID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Escalan horizontalmente (agregación de 2 o más instancias de DB)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464100" y="2545875"/>
            <a:ext cx="3474300" cy="2175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_id: 1234,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	Nombre:"Pepe",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Dirección:"Plaza Mayor 5",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Profesión:"Panadero"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Bases de Datos Documentales</a:t>
            </a:r>
            <a:endParaRPr/>
          </a:p>
        </p:txBody>
      </p:sp>
      <p:sp>
        <p:nvSpPr>
          <p:cNvPr id="355" name="Google Shape;355;p51"/>
          <p:cNvSpPr txBox="1"/>
          <p:nvPr>
            <p:ph idx="2" type="body"/>
          </p:nvPr>
        </p:nvSpPr>
        <p:spPr>
          <a:xfrm>
            <a:off x="4147675" y="2545975"/>
            <a:ext cx="4455900" cy="2444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_id: 4567,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	Nombre:"Juan",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Dirección:"Vía Azul 13",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Hijos:[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	{Nombre: “Miguel”, Edad: 3},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	{Nombre: “Sara”, Edad: 5},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375050" y="1126825"/>
            <a:ext cx="8520600" cy="13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Almacenan, Recuperan y Gestionan “documentos” (datos estructurados, pero no necesariamente todos iguales)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Son más fáciles de extender: se pueden agregar o quitar campos a los documentos. No tienen la idea de “campos vacíos”.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Mecanismos de Ingestión de Datos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Conceptos relacionados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4150" l="0" r="0" t="4824"/>
          <a:stretch/>
        </p:blipFill>
        <p:spPr>
          <a:xfrm>
            <a:off x="2018551" y="1264301"/>
            <a:ext cx="3964411" cy="3461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ETL</a:t>
            </a:r>
            <a:endParaRPr/>
          </a:p>
        </p:txBody>
      </p:sp>
      <p:sp>
        <p:nvSpPr>
          <p:cNvPr id="367" name="Google Shape;367;p53"/>
          <p:cNvSpPr txBox="1"/>
          <p:nvPr/>
        </p:nvSpPr>
        <p:spPr>
          <a:xfrm>
            <a:off x="355450" y="1254525"/>
            <a:ext cx="4934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Extracción</a:t>
            </a: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Extraer datos heterogéneos de las distintas fuentes provistas.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Transformación</a:t>
            </a: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 solo las partes relevantes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 relacionar los datos de las distintas fuentes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</a:t>
            </a: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(carga):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toda estos datos al Data Warehouse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Actualmente se </a:t>
            </a: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usando en otro orden: </a:t>
            </a: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351" y="206100"/>
            <a:ext cx="3907950" cy="24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Orquestar ETLs: Airflow</a:t>
            </a:r>
            <a:endParaRPr/>
          </a:p>
        </p:txBody>
      </p:sp>
      <p:pic>
        <p:nvPicPr>
          <p:cNvPr id="374" name="Google Shape;3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850" y="180450"/>
            <a:ext cx="466725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575" y="3031750"/>
            <a:ext cx="4322651" cy="18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/>
        </p:nvSpPr>
        <p:spPr>
          <a:xfrm>
            <a:off x="425150" y="1428750"/>
            <a:ext cx="38463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Herramienta Open Source en Python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Muy </a:t>
            </a:r>
            <a:r>
              <a:rPr lang="es-419" sz="1600"/>
              <a:t>útil</a:t>
            </a:r>
            <a:r>
              <a:rPr lang="es-419" sz="1600"/>
              <a:t> para cuando tenemos que manejar muchos ETLs en paralelo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 u="sng">
                <a:solidFill>
                  <a:schemeClr val="hlink"/>
                </a:solidFill>
                <a:hlinkClick r:id="rId5"/>
              </a:rPr>
              <a:t>https://airflow.apache.org/docs/apache-airflow/stable/tutorial.html</a:t>
            </a:r>
            <a:r>
              <a:rPr lang="es-419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Airflow Conceptos principales</a:t>
            </a:r>
            <a:endParaRPr/>
          </a:p>
        </p:txBody>
      </p:sp>
      <p:sp>
        <p:nvSpPr>
          <p:cNvPr id="382" name="Google Shape;382;p55"/>
          <p:cNvSpPr txBox="1"/>
          <p:nvPr/>
        </p:nvSpPr>
        <p:spPr>
          <a:xfrm>
            <a:off x="311700" y="1143000"/>
            <a:ext cx="8832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 grafo acíclico dirigido, o DAG, es un data pipeline definido en código Python.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Cada DAG representa una colección de tareas que desea ejecutar y está organizado para mostrar las relaciones entre las tareas en la interfaz de usuario de Airflow.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Propiedades: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Dirigida: si existen varias tareas con dependencias, cada una debe tener al menos una tarea definida en sentido ascendente o descendente.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Acíclico: las tareas no pueden crear datos que vayan a la autorreferencia. Esto es para evitar crear bucles infinitos.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Grafo: todas las tareas se presentan en una estructura clara con procesos que ocurren en puntos claros con relaciones establecidas con otras tareas.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450" y="3725625"/>
            <a:ext cx="4089902" cy="14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Airflow Conceptos principales</a:t>
            </a:r>
            <a:endParaRPr/>
          </a:p>
        </p:txBody>
      </p:sp>
      <p:sp>
        <p:nvSpPr>
          <p:cNvPr id="389" name="Google Shape;389;p56"/>
          <p:cNvSpPr txBox="1"/>
          <p:nvPr/>
        </p:nvSpPr>
        <p:spPr>
          <a:xfrm>
            <a:off x="311700" y="1099025"/>
            <a:ext cx="8444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Representa cada nodo de un DAG definido. Son representaciones visuales del trabajo que se realiza en cada paso del flujo de trabajo, y los operadores definen el trabajo real que representan.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son los componentes básicos de Airflow y determinan el trabajo real que se realiza. Se pueden considerar como un envoltorio de una sola tarea, o nodo de un DAG, que define cómo se ejecutará esa tarea. Los DAG se aseguran de que los operadores se programen y ejecuten en un orden determinado, mientras que los operadores definen el trabajo que se debe realizar en cada paso del proceso.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3225950"/>
            <a:ext cx="5737370" cy="18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/>
        </p:nvSpPr>
        <p:spPr>
          <a:xfrm>
            <a:off x="73250" y="4249625"/>
            <a:ext cx="315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4"/>
              </a:rPr>
              <a:t>https://www.astronomer.io/guides/intro-to-airflow/</a:t>
            </a:r>
            <a:r>
              <a:rPr lang="es-419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SQL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 qué SQL?</a:t>
            </a:r>
            <a:endParaRPr/>
          </a:p>
        </p:txBody>
      </p:sp>
      <p:sp>
        <p:nvSpPr>
          <p:cNvPr id="402" name="Google Shape;402;p58"/>
          <p:cNvSpPr txBox="1"/>
          <p:nvPr/>
        </p:nvSpPr>
        <p:spPr>
          <a:xfrm>
            <a:off x="1348200" y="4419525"/>
            <a:ext cx="77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 u="sng">
                <a:solidFill>
                  <a:schemeClr val="hlink"/>
                </a:solidFill>
                <a:hlinkClick r:id="rId3"/>
              </a:rPr>
              <a:t>Why You Can't Do All of Your Data Engineering with SQL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4"/>
              </a:rPr>
              <a:t>A Beginner’s Guide to Data Engineering — Part I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 u="sng">
                <a:solidFill>
                  <a:schemeClr val="hlink"/>
                </a:solidFill>
                <a:hlinkClick r:id="rId5"/>
              </a:rPr>
              <a:t>https://insights.stackoverflow.com/survey/2020#technology-programming-scripting-and-markup-languages-professional-developers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03" name="Google Shape;403;p58"/>
          <p:cNvSpPr txBox="1"/>
          <p:nvPr>
            <p:ph idx="1" type="body"/>
          </p:nvPr>
        </p:nvSpPr>
        <p:spPr>
          <a:xfrm>
            <a:off x="139050" y="891650"/>
            <a:ext cx="4044900" cy="3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el lenguaje más común para acceder a bases de datos relacionales.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la interfaz de los warehouse, data lakes y sistemas de almacenamiento distribuido.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una habilidad que deben tener para ser </a:t>
            </a:r>
            <a:r>
              <a:rPr i="1" lang="es-419"/>
              <a:t>data engineers</a:t>
            </a:r>
            <a:r>
              <a:rPr lang="es-419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3ro en encuesta de popularidad de Stack Overflow 2020</a:t>
            </a:r>
            <a:endParaRPr/>
          </a:p>
        </p:txBody>
      </p:sp>
      <p:pic>
        <p:nvPicPr>
          <p:cNvPr id="404" name="Google Shape;404;p58"/>
          <p:cNvPicPr preferRelativeResize="0"/>
          <p:nvPr/>
        </p:nvPicPr>
        <p:blipFill rotWithShape="1">
          <a:blip r:embed="rId6">
            <a:alphaModFix/>
          </a:blip>
          <a:srcRect b="0" l="0" r="0" t="32194"/>
          <a:stretch/>
        </p:blipFill>
        <p:spPr>
          <a:xfrm>
            <a:off x="4392525" y="743475"/>
            <a:ext cx="4439774" cy="348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 qué SQLite?</a:t>
            </a:r>
            <a:endParaRPr/>
          </a:p>
        </p:txBody>
      </p:sp>
      <p:sp>
        <p:nvSpPr>
          <p:cNvPr id="410" name="Google Shape;41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muy 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pequeña</a:t>
            </a:r>
            <a:r>
              <a:rPr lang="es-419"/>
              <a:t> y su instalación es sencilla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ideal para desarrollo</a:t>
            </a:r>
            <a:r>
              <a:rPr lang="es-419"/>
              <a:t>: no tiene dependencias externas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</a:t>
            </a:r>
            <a:r>
              <a:rPr lang="es-419" u="sng">
                <a:solidFill>
                  <a:schemeClr val="hlink"/>
                </a:solidFill>
                <a:hlinkClick r:id="rId5"/>
              </a:rPr>
              <a:t>ideal para aprender SQL</a:t>
            </a:r>
            <a:r>
              <a:rPr lang="es-419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la </a:t>
            </a:r>
            <a:r>
              <a:rPr lang="es-419" u="sng">
                <a:solidFill>
                  <a:schemeClr val="hlink"/>
                </a:solidFill>
                <a:hlinkClick r:id="rId6"/>
              </a:rPr>
              <a:t>DB más desplegada</a:t>
            </a:r>
            <a:r>
              <a:rPr lang="es-419"/>
              <a:t> (celulares, Skype, iTunes, TVs, autos, etc)</a:t>
            </a:r>
            <a:endParaRPr/>
          </a:p>
        </p:txBody>
      </p:sp>
      <p:sp>
        <p:nvSpPr>
          <p:cNvPr id="411" name="Google Shape;411;p59"/>
          <p:cNvSpPr txBox="1"/>
          <p:nvPr/>
        </p:nvSpPr>
        <p:spPr>
          <a:xfrm>
            <a:off x="6152100" y="4703625"/>
            <a:ext cx="2991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 u="sng">
                <a:solidFill>
                  <a:schemeClr val="hlink"/>
                </a:solidFill>
                <a:hlinkClick r:id="rId7"/>
              </a:rPr>
              <a:t>SQLite Home Page</a:t>
            </a:r>
            <a:endParaRPr sz="1000"/>
          </a:p>
        </p:txBody>
      </p:sp>
      <p:pic>
        <p:nvPicPr>
          <p:cNvPr id="412" name="Google Shape;412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5850" y="3026463"/>
            <a:ext cx="20955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Sintaxis General</a:t>
            </a:r>
            <a:endParaRPr/>
          </a:p>
        </p:txBody>
      </p:sp>
      <p:sp>
        <p:nvSpPr>
          <p:cNvPr id="418" name="Google Shape;418;p60"/>
          <p:cNvSpPr txBox="1"/>
          <p:nvPr>
            <p:ph idx="1" type="body"/>
          </p:nvPr>
        </p:nvSpPr>
        <p:spPr>
          <a:xfrm>
            <a:off x="311700" y="1152475"/>
            <a:ext cx="8520600" cy="3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SELECT DISTINCT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column_list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selecciona una lista de columnas opcionalmente, filas únicas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table_list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de una lista de tablas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table_list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join_condition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combinada con la tabla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s-419" sz="1200">
                <a:solidFill>
                  <a:srgbClr val="0000FF"/>
                </a:solidFill>
              </a:rPr>
              <a:t>) si se cumple la condición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join_condition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row_filter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filtrando solo las que cumplen un criterio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row_filter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ordenadas por los valores de cierta columna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OFFSET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offset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limitada a un número de registros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s-419" sz="1200">
                <a:solidFill>
                  <a:srgbClr val="0000FF"/>
                </a:solidFill>
              </a:rPr>
              <a:t>) a partir del registro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offset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agrupadas por el valor de la columna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HAVING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group_filter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solo aquellos grupos que cumplen la condición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group_filter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SELECT / FROM</a:t>
            </a:r>
            <a:endParaRPr/>
          </a:p>
        </p:txBody>
      </p:sp>
      <p:sp>
        <p:nvSpPr>
          <p:cNvPr id="424" name="Google Shape;424;p61"/>
          <p:cNvSpPr txBox="1"/>
          <p:nvPr>
            <p:ph idx="1" type="body"/>
          </p:nvPr>
        </p:nvSpPr>
        <p:spPr>
          <a:xfrm>
            <a:off x="311700" y="1152475"/>
            <a:ext cx="62049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realizar una consulta, usamos SELECT y debemos indicar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la tabla de la cual obtener los registros usando la cláusula FROM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la lista de columnas separada por comas</a:t>
            </a:r>
            <a:endParaRPr/>
          </a:p>
        </p:txBody>
      </p:sp>
      <p:pic>
        <p:nvPicPr>
          <p:cNvPr id="425" name="Google Shape;4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1"/>
          <p:cNvSpPr txBox="1"/>
          <p:nvPr>
            <p:ph idx="1" type="body"/>
          </p:nvPr>
        </p:nvSpPr>
        <p:spPr>
          <a:xfrm>
            <a:off x="311700" y="2447875"/>
            <a:ext cx="6204900" cy="18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Canciones y su compositor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name, composer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ORDER BY ordenamiento</a:t>
            </a:r>
            <a:endParaRPr/>
          </a:p>
        </p:txBody>
      </p:sp>
      <p:sp>
        <p:nvSpPr>
          <p:cNvPr id="432" name="Google Shape;432;p62"/>
          <p:cNvSpPr txBox="1"/>
          <p:nvPr>
            <p:ph idx="1" type="body"/>
          </p:nvPr>
        </p:nvSpPr>
        <p:spPr>
          <a:xfrm>
            <a:off x="311700" y="1152475"/>
            <a:ext cx="62049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ordenar los resultados de una consulta, agregamos ORDER BY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ASC para ordenamiento ascendente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DESC para ordenamiento descendente</a:t>
            </a:r>
            <a:endParaRPr/>
          </a:p>
        </p:txBody>
      </p:sp>
      <p:pic>
        <p:nvPicPr>
          <p:cNvPr id="433" name="Google Shape;4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2"/>
          <p:cNvSpPr txBox="1"/>
          <p:nvPr>
            <p:ph idx="1" type="body"/>
          </p:nvPr>
        </p:nvSpPr>
        <p:spPr>
          <a:xfrm>
            <a:off x="311700" y="2447875"/>
            <a:ext cx="6204900" cy="22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Canciones y su compositor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name, composer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br>
              <a:rPr b="1"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 composer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ASC</a:t>
            </a:r>
            <a:br>
              <a:rPr b="1"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 name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Conceptos Relacionados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Inteligencia Artificial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Computadoras emulando comportamientos humanos específicos.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Big Data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Disponibilidad de grandes volúmenes de data y la capacidad de procesarlos.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Machine Learning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Predecir un comportamiento basado en métodos estadísticos, encontrando patrones.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Deep Learning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Subconjunto de ML, sin necesidad de definir características pero requiere de mucho mayor volumen de datos.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Business Intelligence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Orientado a medir y reportar eventos del pasado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Data Science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Transformar datos e hipótesis en información para la toma de decisiones o para predecir acciones.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152475"/>
            <a:ext cx="62049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Para filtrar los resultados de una consulta, agregamos la palabra clave DISTINCT </a:t>
            </a:r>
            <a:endParaRPr/>
          </a:p>
        </p:txBody>
      </p:sp>
      <p:sp>
        <p:nvSpPr>
          <p:cNvPr id="440" name="Google Shape;44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DISTINCT remoción de duplicados</a:t>
            </a:r>
            <a:endParaRPr/>
          </a:p>
        </p:txBody>
      </p:sp>
      <p:sp>
        <p:nvSpPr>
          <p:cNvPr id="441" name="Google Shape;441;p63"/>
          <p:cNvSpPr txBox="1"/>
          <p:nvPr>
            <p:ph idx="1" type="body"/>
          </p:nvPr>
        </p:nvSpPr>
        <p:spPr>
          <a:xfrm>
            <a:off x="311700" y="2143075"/>
            <a:ext cx="6204900" cy="22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Ciudades y países de los clientes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DISTINCT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city, country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customers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br>
              <a:rPr b="1"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 country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ASC,</a:t>
            </a:r>
            <a:br>
              <a:rPr b="1"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 city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ASC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customers" id="442" name="Google Shape;4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875" y="1505075"/>
            <a:ext cx="16573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WHERE filtrado de resultados </a:t>
            </a:r>
            <a:endParaRPr/>
          </a:p>
        </p:txBody>
      </p:sp>
      <p:sp>
        <p:nvSpPr>
          <p:cNvPr id="448" name="Google Shape;448;p64"/>
          <p:cNvSpPr txBox="1"/>
          <p:nvPr>
            <p:ph idx="1" type="body"/>
          </p:nvPr>
        </p:nvSpPr>
        <p:spPr>
          <a:xfrm>
            <a:off x="311700" y="1152475"/>
            <a:ext cx="6204900" cy="16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filtrar los resultados que cumplen un determinado criterio se usa la cláusula WHERE con diferentes operadores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=, &lt;&gt;, &lt;, &gt;, &lt;=, &gt;=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IN (....), BETWEEN x AND 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LIKE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....</a:t>
            </a:r>
            <a:endParaRPr/>
          </a:p>
        </p:txBody>
      </p:sp>
      <p:sp>
        <p:nvSpPr>
          <p:cNvPr id="449" name="Google Shape;449;p64"/>
          <p:cNvSpPr txBox="1"/>
          <p:nvPr>
            <p:ph idx="1" type="body"/>
          </p:nvPr>
        </p:nvSpPr>
        <p:spPr>
          <a:xfrm>
            <a:off x="311700" y="3126400"/>
            <a:ext cx="6204900" cy="18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Canciones con compositor de nombre SMITH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name, composer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composer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'%SMITH%'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0" name="Google Shape;4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LIMIT/OFFSET limitar cantidad</a:t>
            </a:r>
            <a:endParaRPr/>
          </a:p>
        </p:txBody>
      </p:sp>
      <p:sp>
        <p:nvSpPr>
          <p:cNvPr id="456" name="Google Shape;456;p65"/>
          <p:cNvSpPr txBox="1"/>
          <p:nvPr>
            <p:ph idx="1" type="body"/>
          </p:nvPr>
        </p:nvSpPr>
        <p:spPr>
          <a:xfrm>
            <a:off x="311700" y="1152475"/>
            <a:ext cx="62049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Para restringir la cantidad de resultados en una consulta, se usa la cláusula LIMIT con un número. Adicionalmente, se puede incluir la cláusula OFFSET para indicar a partir de qué registro se obtienen los resultados.</a:t>
            </a:r>
            <a:endParaRPr/>
          </a:p>
        </p:txBody>
      </p:sp>
      <p:sp>
        <p:nvSpPr>
          <p:cNvPr id="457" name="Google Shape;457;p65"/>
          <p:cNvSpPr txBox="1"/>
          <p:nvPr>
            <p:ph idx="1" type="body"/>
          </p:nvPr>
        </p:nvSpPr>
        <p:spPr>
          <a:xfrm>
            <a:off x="311700" y="1983400"/>
            <a:ext cx="6204900" cy="18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Canciones 31 a 40 ordenadas por título.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name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name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10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OFFSET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30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8" name="Google Shape;4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GROUP BY agrupar resultados </a:t>
            </a:r>
            <a:endParaRPr/>
          </a:p>
        </p:txBody>
      </p:sp>
      <p:sp>
        <p:nvSpPr>
          <p:cNvPr id="464" name="Google Shape;464;p66"/>
          <p:cNvSpPr txBox="1"/>
          <p:nvPr>
            <p:ph idx="1" type="body"/>
          </p:nvPr>
        </p:nvSpPr>
        <p:spPr>
          <a:xfrm>
            <a:off x="311700" y="1152475"/>
            <a:ext cx="62049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Para agrupar los resultados, usamos la cláusula GROUP BY. Retorna un resumen de las filas agrupadas por el valor de una o más columnas. En cada grupo podemos aplicar una función de agregación: MAX, MIN, SUM, COUNT, AVG.</a:t>
            </a:r>
            <a:endParaRPr/>
          </a:p>
        </p:txBody>
      </p:sp>
      <p:sp>
        <p:nvSpPr>
          <p:cNvPr id="465" name="Google Shape;465;p66"/>
          <p:cNvSpPr txBox="1"/>
          <p:nvPr>
            <p:ph idx="1" type="body"/>
          </p:nvPr>
        </p:nvSpPr>
        <p:spPr>
          <a:xfrm>
            <a:off x="311700" y="2315225"/>
            <a:ext cx="62049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Los 10 compositores más prolíficos y cantidad de canciones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composer, count(trackid)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composer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'' --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filtrar las que no tienen compositor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composer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count(trackid) desc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6" name="Google Shape;4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HAVING agrupar con condición </a:t>
            </a:r>
            <a:endParaRPr/>
          </a:p>
        </p:txBody>
      </p:sp>
      <p:sp>
        <p:nvSpPr>
          <p:cNvPr id="472" name="Google Shape;472;p67"/>
          <p:cNvSpPr txBox="1"/>
          <p:nvPr>
            <p:ph idx="1" type="body"/>
          </p:nvPr>
        </p:nvSpPr>
        <p:spPr>
          <a:xfrm>
            <a:off x="311700" y="1152475"/>
            <a:ext cx="62049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También podemos hacer que GROUP BY restrinja los grupos a aquellos que cumplen una condición utilizando la cláusula HAVING.</a:t>
            </a:r>
            <a:endParaRPr/>
          </a:p>
        </p:txBody>
      </p:sp>
      <p:sp>
        <p:nvSpPr>
          <p:cNvPr id="473" name="Google Shape;473;p67"/>
          <p:cNvSpPr txBox="1"/>
          <p:nvPr>
            <p:ph idx="1" type="body"/>
          </p:nvPr>
        </p:nvSpPr>
        <p:spPr>
          <a:xfrm>
            <a:off x="311700" y="2086625"/>
            <a:ext cx="80481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Los compositores que escribieron más de 30 canciones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composer, count(trackid)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cant -- </a:t>
            </a:r>
            <a:r>
              <a:rPr lang="es-419" sz="1100">
                <a:latin typeface="Courier New"/>
                <a:ea typeface="Courier New"/>
                <a:cs typeface="Courier New"/>
                <a:sym typeface="Courier New"/>
              </a:rPr>
              <a:t>un alias 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composer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'' --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filtrar las que no tienen compositor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composer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HAVING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cant &gt; 30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cant desc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4" name="Google Shape;4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JOIN</a:t>
            </a:r>
            <a:endParaRPr/>
          </a:p>
        </p:txBody>
      </p:sp>
      <p:sp>
        <p:nvSpPr>
          <p:cNvPr id="480" name="Google Shape;480;p68"/>
          <p:cNvSpPr txBox="1"/>
          <p:nvPr>
            <p:ph idx="1" type="body"/>
          </p:nvPr>
        </p:nvSpPr>
        <p:spPr>
          <a:xfrm>
            <a:off x="311700" y="1152475"/>
            <a:ext cx="475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Cuando tenemos una relación entre tablas, podemos combinar sus campos con la cláusula JOIN.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JOIN busca las coincidencias entre los campos de las tablas tal como se indica con la palabra 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r>
              <a:rPr lang="es-419"/>
              <a:t>: Álbums y sus artistas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title, name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albums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INNER JOIN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artists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artists.artistId = albums.artistId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1" name="Google Shape;4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600" y="1855925"/>
            <a:ext cx="39433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321" y="0"/>
            <a:ext cx="72193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62" y="331887"/>
            <a:ext cx="8914876" cy="44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Pandas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Agrupamiento y agregación</a:t>
            </a:r>
            <a:endParaRPr/>
          </a:p>
        </p:txBody>
      </p:sp>
      <p:sp>
        <p:nvSpPr>
          <p:cNvPr id="502" name="Google Shape;50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419" sz="2000"/>
              <a:t>groupby:</a:t>
            </a:r>
            <a:endParaRPr sz="20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Tomar una serie de columnas A, B, C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Por cada combinación de valores de las columnas (a1, b1, c1), agrupar las filas que tengan esos valores.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419" sz="2000"/>
              <a:t>agg:</a:t>
            </a:r>
            <a:endParaRPr sz="20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Toma una función f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Por cada grupo de filas, aplicar la función f a cada columna.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Limpieza y Exploración de datos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50" y="1539475"/>
            <a:ext cx="8137774" cy="34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Agrupamiento y agregación</a:t>
            </a:r>
            <a:endParaRPr/>
          </a:p>
        </p:txBody>
      </p:sp>
      <p:pic>
        <p:nvPicPr>
          <p:cNvPr id="508" name="Google Shape;5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00" y="1372350"/>
            <a:ext cx="7994598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3"/>
          <p:cNvSpPr txBox="1"/>
          <p:nvPr/>
        </p:nvSpPr>
        <p:spPr>
          <a:xfrm>
            <a:off x="935475" y="4820150"/>
            <a:ext cx="819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https://towardsdatascience.com/how-to-use-the-split-apply-combine-strategy-in-pandas-groupby-29e0eb44b62e</a:t>
            </a:r>
            <a:endParaRPr sz="1000">
              <a:solidFill>
                <a:schemeClr val="accent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510" name="Google Shape;510;p73"/>
          <p:cNvSpPr txBox="1"/>
          <p:nvPr/>
        </p:nvSpPr>
        <p:spPr>
          <a:xfrm>
            <a:off x="4655450" y="1372350"/>
            <a:ext cx="36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roid Sans Mono"/>
                <a:ea typeface="Droid Sans Mono"/>
                <a:cs typeface="Droid Sans Mono"/>
                <a:sym typeface="Droid Sans Mono"/>
              </a:rPr>
              <a:t>df.groupby(‘species’).agg(‘sum’)</a:t>
            </a:r>
            <a:endParaRPr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Join y merge</a:t>
            </a:r>
            <a:endParaRPr/>
          </a:p>
        </p:txBody>
      </p:sp>
      <p:sp>
        <p:nvSpPr>
          <p:cNvPr id="516" name="Google Shape;516;p74"/>
          <p:cNvSpPr txBox="1"/>
          <p:nvPr>
            <p:ph idx="1" type="body"/>
          </p:nvPr>
        </p:nvSpPr>
        <p:spPr>
          <a:xfrm>
            <a:off x="311700" y="1225225"/>
            <a:ext cx="8520600" cy="17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roid Sans Mono"/>
              <a:buAutoNum type="arabicPeriod"/>
            </a:pPr>
            <a:r>
              <a:rPr lang="es-419" sz="2000">
                <a:latin typeface="Droid Sans Mono"/>
                <a:ea typeface="Droid Sans Mono"/>
                <a:cs typeface="Droid Sans Mono"/>
                <a:sym typeface="Droid Sans Mono"/>
              </a:rPr>
              <a:t>df1.join(df2, how=’outer’)</a:t>
            </a:r>
            <a:endParaRPr sz="2000"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Une horizontalmente los DataFrames y hace coincidir las filas donde el valor del índice es el mismo</a:t>
            </a:r>
            <a:endParaRPr sz="1600"/>
          </a:p>
        </p:txBody>
      </p:sp>
      <p:pic>
        <p:nvPicPr>
          <p:cNvPr id="517" name="Google Shape;5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050" y="2694825"/>
            <a:ext cx="7335350" cy="2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Join y merge</a:t>
            </a:r>
            <a:endParaRPr/>
          </a:p>
        </p:txBody>
      </p:sp>
      <p:sp>
        <p:nvSpPr>
          <p:cNvPr id="523" name="Google Shape;523;p75"/>
          <p:cNvSpPr txBox="1"/>
          <p:nvPr>
            <p:ph idx="1" type="body"/>
          </p:nvPr>
        </p:nvSpPr>
        <p:spPr>
          <a:xfrm>
            <a:off x="311700" y="1225225"/>
            <a:ext cx="85206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419" sz="2000">
                <a:latin typeface="Droid Sans Mono"/>
                <a:ea typeface="Droid Sans Mono"/>
                <a:cs typeface="Droid Sans Mono"/>
                <a:sym typeface="Droid Sans Mono"/>
              </a:rPr>
              <a:t>df1.merge(df2, on=’key’)</a:t>
            </a:r>
            <a:endParaRPr sz="20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Igual al join, pero en lugar de comparar los índices, compara un conjunto de columnas.</a:t>
            </a:r>
            <a:endParaRPr sz="1600"/>
          </a:p>
        </p:txBody>
      </p:sp>
      <p:pic>
        <p:nvPicPr>
          <p:cNvPr id="524" name="Google Shape;5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2981"/>
            <a:ext cx="9144000" cy="22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Join y merge</a:t>
            </a:r>
            <a:endParaRPr/>
          </a:p>
        </p:txBody>
      </p:sp>
      <p:pic>
        <p:nvPicPr>
          <p:cNvPr id="530" name="Google Shape;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7029"/>
            <a:ext cx="9144003" cy="3245942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6"/>
          <p:cNvSpPr txBox="1"/>
          <p:nvPr/>
        </p:nvSpPr>
        <p:spPr>
          <a:xfrm>
            <a:off x="935475" y="4820150"/>
            <a:ext cx="819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https://towardsdatascience.com/python-pandas-dataframe-join-merge-and-concatenate-84985c29ef78</a:t>
            </a:r>
            <a:endParaRPr sz="1000">
              <a:solidFill>
                <a:schemeClr val="accent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Pandas Vs SQL</a:t>
            </a:r>
            <a:endParaRPr/>
          </a:p>
        </p:txBody>
      </p:sp>
      <p:sp>
        <p:nvSpPr>
          <p:cNvPr id="537" name="Google Shape;537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https://pandas.pydata.org/docs/getting_started/comparison/comparison_with_sql.html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https://towardsdatascience.com/pandas-vs-sql-compared-with-examples-3f14db65c06f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Gestión de Código: git</a:t>
            </a:r>
            <a:endParaRPr/>
          </a:p>
        </p:txBody>
      </p:sp>
      <p:sp>
        <p:nvSpPr>
          <p:cNvPr id="543" name="Google Shape;543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Sistema de control de versiones para seguimiento de cambios en archivos de computadora y coordinación de trabajo entre múltiples personas.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Es distribuido y tiene como objetivos la velocidad, la integridad de datos y flujos de trabajo distribuidos y no lineales.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Git Resumen de Comandos</a:t>
            </a:r>
            <a:endParaRPr/>
          </a:p>
        </p:txBody>
      </p:sp>
      <p:pic>
        <p:nvPicPr>
          <p:cNvPr id="549" name="Google Shape;5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342" y="1017725"/>
            <a:ext cx="40393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Material Complementario</a:t>
            </a:r>
            <a:endParaRPr/>
          </a:p>
        </p:txBody>
      </p:sp>
      <p:sp>
        <p:nvSpPr>
          <p:cNvPr id="555" name="Google Shape;555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Tutorial de SQLite (incluye consola para aprender online)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1400" u="sng">
                <a:solidFill>
                  <a:schemeClr val="hlink"/>
                </a:solidFill>
                <a:hlinkClick r:id="rId3"/>
              </a:rPr>
              <a:t>https://www.sqlitetutorial.net/tryit/</a:t>
            </a:r>
            <a:endParaRPr sz="140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Soporte de SQL en pandas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Equivalencia entre métodos de pandas y sintaxis de SQL </a:t>
            </a:r>
            <a:br>
              <a:rPr lang="es-419"/>
            </a:br>
            <a:r>
              <a:rPr lang="es-419" u="sng">
                <a:solidFill>
                  <a:schemeClr val="hlink"/>
                </a:solidFill>
                <a:hlinkClick r:id="rId4"/>
              </a:rPr>
              <a:t>https://pandas.pydata.org/docs/getting_started/comparison/comparison_with_sql.html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Cargar y guardar datos en SQL</a:t>
            </a:r>
            <a:br>
              <a:rPr lang="es-419"/>
            </a:br>
            <a:r>
              <a:rPr lang="es-419" u="sng">
                <a:solidFill>
                  <a:schemeClr val="hlink"/>
                </a:solidFill>
                <a:hlinkClick r:id="rId5"/>
              </a:rPr>
              <a:t>https://pandas.pydata.org/docs/user_guide/io.html?highlight=read_sql#sql-queries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SQL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u="sng">
                <a:solidFill>
                  <a:schemeClr val="hlink"/>
                </a:solidFill>
                <a:hlinkClick r:id="rId6"/>
              </a:rPr>
              <a:t>https://www.sqlhabit.com/</a:t>
            </a:r>
            <a:r>
              <a:rPr lang="es-419"/>
              <a:t>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Airflow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u="sng">
                <a:solidFill>
                  <a:schemeClr val="hlink"/>
                </a:solidFill>
                <a:hlinkClick r:id="rId7"/>
              </a:rPr>
              <a:t>https://www.youtube.com/watch?v=IH1-0hwFZRQ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https://www.udemy.com/course/the-ultimate-hands-on-course-to-master-apache-airflow/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Producto de datos</a:t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875875" y="2298013"/>
            <a:ext cx="543000" cy="44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ML</a:t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016400" y="2825213"/>
            <a:ext cx="1402500" cy="577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Extracción de Atributos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5521900" y="1398788"/>
            <a:ext cx="1402500" cy="818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Infraestructura</a:t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4481800" y="2298013"/>
            <a:ext cx="1746300" cy="700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Herramientas de Análisis</a:t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692000" y="2797763"/>
            <a:ext cx="1261500" cy="632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Verificación</a:t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875875" y="1516088"/>
            <a:ext cx="1583100" cy="700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Monitoreo</a:t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2363725" y="1362763"/>
            <a:ext cx="1449300" cy="577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Configuración</a:t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4481800" y="3079938"/>
            <a:ext cx="1261500" cy="700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Gestión de Proceso</a:t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5806200" y="3079938"/>
            <a:ext cx="1645800" cy="700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Recursos Computacionales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66650" y="1994313"/>
            <a:ext cx="1746300" cy="74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Recolección de Datos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3077225" y="4666325"/>
            <a:ext cx="5812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3"/>
              </a:rPr>
              <a:t>https://papers.nips.cc/paper/5656-hidden-technical-debt-in-machine-learning-systems.pdf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Producto de datos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3875875" y="2298013"/>
            <a:ext cx="543000" cy="446100"/>
          </a:xfrm>
          <a:prstGeom prst="rect">
            <a:avLst/>
          </a:prstGeom>
          <a:solidFill>
            <a:srgbClr val="CFCF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ML</a:t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3016400" y="2825213"/>
            <a:ext cx="1402500" cy="577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Extracción de Atributos</a:t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5521900" y="1398788"/>
            <a:ext cx="1402500" cy="818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Infraestructura</a:t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4481800" y="2298013"/>
            <a:ext cx="1746300" cy="700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Herramientas de Análisis</a:t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1692000" y="2797763"/>
            <a:ext cx="1261500" cy="632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Verificación</a:t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3875875" y="1516088"/>
            <a:ext cx="1583100" cy="700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Monitoreo</a:t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2363725" y="1362763"/>
            <a:ext cx="1449300" cy="577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Configuración</a:t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4481800" y="3079938"/>
            <a:ext cx="1261500" cy="700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Gestión de Proceso</a:t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5806200" y="3079938"/>
            <a:ext cx="1645800" cy="700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Recursos Computacionales</a:t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2066650" y="1994313"/>
            <a:ext cx="1746300" cy="749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Recolección de Datos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3077225" y="4666325"/>
            <a:ext cx="5812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/>
              <a:t>https://www.youtube.com/watch?v=Ndxpo4PeEms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303025" y="3612875"/>
            <a:ext cx="423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Tendencia: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Modelo de ML -&gt; Commodity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Data pipelines y analisis -&gt; ventaja competitiva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Roles en ciencia de datos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995" y="941525"/>
            <a:ext cx="714201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6433350" y="4762500"/>
            <a:ext cx="2671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4"/>
              </a:rPr>
              <a:t>https://www.youtube.com/dataprofessor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